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62" r:id="rId5"/>
    <p:sldId id="261" r:id="rId6"/>
    <p:sldId id="263" r:id="rId7"/>
    <p:sldId id="264" r:id="rId8"/>
    <p:sldId id="260" r:id="rId9"/>
    <p:sldId id="266" r:id="rId10"/>
    <p:sldId id="267" r:id="rId11"/>
    <p:sldId id="268" r:id="rId12"/>
    <p:sldId id="269" r:id="rId13"/>
    <p:sldId id="270" r:id="rId14"/>
    <p:sldId id="271" r:id="rId15"/>
    <p:sldId id="265" r:id="rId16"/>
    <p:sldId id="272" r:id="rId17"/>
    <p:sldId id="273" r:id="rId18"/>
    <p:sldId id="276" r:id="rId19"/>
    <p:sldId id="277" r:id="rId20"/>
    <p:sldId id="278" r:id="rId21"/>
    <p:sldId id="275" r:id="rId22"/>
    <p:sldId id="25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24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322469">
            <a:off x="6818451" y="3866185"/>
            <a:ext cx="2426672" cy="246711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340" y="6302867"/>
            <a:ext cx="1611026" cy="52232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1719" y="5745072"/>
            <a:ext cx="1080120" cy="1080120"/>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19871" y="6203793"/>
            <a:ext cx="2122959" cy="586673"/>
          </a:xfrm>
          <a:prstGeom prst="rect">
            <a:avLst/>
          </a:prstGeom>
        </p:spPr>
      </p:pic>
      <p:sp>
        <p:nvSpPr>
          <p:cNvPr id="8" name="TextBox 7"/>
          <p:cNvSpPr txBox="1"/>
          <p:nvPr userDrawn="1"/>
        </p:nvSpPr>
        <p:spPr>
          <a:xfrm rot="21145530">
            <a:off x="3418592" y="5237240"/>
            <a:ext cx="4248472" cy="1015663"/>
          </a:xfrm>
          <a:prstGeom prst="rect">
            <a:avLst/>
          </a:prstGeom>
          <a:noFill/>
        </p:spPr>
        <p:txBody>
          <a:bodyPr wrap="square" rtlCol="0">
            <a:spAutoFit/>
          </a:bodyPr>
          <a:lstStyle/>
          <a:p>
            <a:r>
              <a:rPr lang="en-US" sz="6000" dirty="0" smtClean="0">
                <a:solidFill>
                  <a:schemeClr val="bg1">
                    <a:lumMod val="65000"/>
                  </a:schemeClr>
                </a:solidFill>
                <a:latin typeface="Brush Script MT" panose="03060802040406070304" pitchFamily="66" charset="0"/>
              </a:rPr>
              <a:t>S</a:t>
            </a:r>
            <a:r>
              <a:rPr lang="en-US" sz="3600" dirty="0" smtClean="0">
                <a:solidFill>
                  <a:schemeClr val="bg1">
                    <a:lumMod val="65000"/>
                  </a:schemeClr>
                </a:solidFill>
                <a:latin typeface="Brush Script MT" panose="03060802040406070304" pitchFamily="66" charset="0"/>
              </a:rPr>
              <a:t>cientific paper ..</a:t>
            </a:r>
            <a:endParaRPr lang="en-US" sz="3600" dirty="0">
              <a:solidFill>
                <a:schemeClr val="bg1">
                  <a:lumMod val="65000"/>
                </a:schemeClr>
              </a:solidFill>
              <a:latin typeface="Brush Script MT" panose="03060802040406070304" pitchFamily="66" charset="0"/>
            </a:endParaRPr>
          </a:p>
        </p:txBody>
      </p:sp>
    </p:spTree>
    <p:extLst>
      <p:ext uri="{BB962C8B-B14F-4D97-AF65-F5344CB8AC3E}">
        <p14:creationId xmlns:p14="http://schemas.microsoft.com/office/powerpoint/2010/main" val="165076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 y="491271"/>
            <a:ext cx="9144000" cy="6366729"/>
          </a:xfrm>
          <a:prstGeom prst="rect">
            <a:avLst/>
          </a:prstGeom>
        </p:spPr>
      </p:pic>
      <p:sp>
        <p:nvSpPr>
          <p:cNvPr id="8" name="Rectangle 7"/>
          <p:cNvSpPr/>
          <p:nvPr userDrawn="1"/>
        </p:nvSpPr>
        <p:spPr>
          <a:xfrm>
            <a:off x="12792" y="980728"/>
            <a:ext cx="9144000" cy="58772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768CB-6419-425F-95FE-AA935A594BB0}"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6C21-A3D5-419A-B393-EA3EAA1B2D26}" type="slidenum">
              <a:rPr lang="en-US" smtClean="0"/>
              <a:t>‹#›</a:t>
            </a:fld>
            <a:endParaRPr lang="en-US"/>
          </a:p>
        </p:txBody>
      </p:sp>
    </p:spTree>
    <p:extLst>
      <p:ext uri="{BB962C8B-B14F-4D97-AF65-F5344CB8AC3E}">
        <p14:creationId xmlns:p14="http://schemas.microsoft.com/office/powerpoint/2010/main" val="61796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 y="491271"/>
            <a:ext cx="9144000" cy="6366729"/>
          </a:xfrm>
          <a:prstGeom prst="rect">
            <a:avLst/>
          </a:prstGeom>
        </p:spPr>
      </p:pic>
      <p:sp>
        <p:nvSpPr>
          <p:cNvPr id="8" name="Rectangle 7"/>
          <p:cNvSpPr/>
          <p:nvPr userDrawn="1"/>
        </p:nvSpPr>
        <p:spPr>
          <a:xfrm>
            <a:off x="12792" y="980728"/>
            <a:ext cx="9144000" cy="58772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768CB-6419-425F-95FE-AA935A594BB0}"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6C21-A3D5-419A-B393-EA3EAA1B2D26}" type="slidenum">
              <a:rPr lang="en-US" smtClean="0"/>
              <a:t>‹#›</a:t>
            </a:fld>
            <a:endParaRPr lang="en-US"/>
          </a:p>
        </p:txBody>
      </p:sp>
    </p:spTree>
    <p:extLst>
      <p:ext uri="{BB962C8B-B14F-4D97-AF65-F5344CB8AC3E}">
        <p14:creationId xmlns:p14="http://schemas.microsoft.com/office/powerpoint/2010/main" val="324753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 y="491271"/>
            <a:ext cx="9144000" cy="6366729"/>
          </a:xfrm>
          <a:prstGeom prst="rect">
            <a:avLst/>
          </a:prstGeom>
        </p:spPr>
      </p:pic>
      <p:sp>
        <p:nvSpPr>
          <p:cNvPr id="8" name="Rectangle 7"/>
          <p:cNvSpPr/>
          <p:nvPr userDrawn="1"/>
        </p:nvSpPr>
        <p:spPr>
          <a:xfrm>
            <a:off x="12792" y="980728"/>
            <a:ext cx="9144000" cy="58772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768CB-6419-425F-95FE-AA935A594BB0}"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456C21-A3D5-419A-B393-EA3EAA1B2D26}" type="slidenum">
              <a:rPr lang="en-US" smtClean="0"/>
              <a:t>‹#›</a:t>
            </a:fld>
            <a:endParaRPr lang="en-US"/>
          </a:p>
        </p:txBody>
      </p:sp>
    </p:spTree>
    <p:extLst>
      <p:ext uri="{BB962C8B-B14F-4D97-AF65-F5344CB8AC3E}">
        <p14:creationId xmlns:p14="http://schemas.microsoft.com/office/powerpoint/2010/main" val="90832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768CB-6419-425F-95FE-AA935A594BB0}"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6C21-A3D5-419A-B393-EA3EAA1B2D26}" type="slidenum">
              <a:rPr lang="en-US" smtClean="0"/>
              <a:t>‹#›</a:t>
            </a:fld>
            <a:endParaRPr lang="en-US"/>
          </a:p>
        </p:txBody>
      </p:sp>
    </p:spTree>
    <p:extLst>
      <p:ext uri="{BB962C8B-B14F-4D97-AF65-F5344CB8AC3E}">
        <p14:creationId xmlns:p14="http://schemas.microsoft.com/office/powerpoint/2010/main" val="3259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 y="491271"/>
            <a:ext cx="9144000" cy="6366729"/>
          </a:xfrm>
          <a:prstGeom prst="rect">
            <a:avLst/>
          </a:prstGeom>
        </p:spPr>
      </p:pic>
      <p:sp>
        <p:nvSpPr>
          <p:cNvPr id="12" name="Rectangle 11"/>
          <p:cNvSpPr/>
          <p:nvPr userDrawn="1"/>
        </p:nvSpPr>
        <p:spPr>
          <a:xfrm>
            <a:off x="12792" y="980728"/>
            <a:ext cx="9144000" cy="58772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768CB-6419-425F-95FE-AA935A594BB0}"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56C21-A3D5-419A-B393-EA3EAA1B2D26}" type="slidenum">
              <a:rPr lang="en-US" smtClean="0"/>
              <a:t>‹#›</a:t>
            </a:fld>
            <a:endParaRPr lang="en-US"/>
          </a:p>
        </p:txBody>
      </p:sp>
    </p:spTree>
    <p:extLst>
      <p:ext uri="{BB962C8B-B14F-4D97-AF65-F5344CB8AC3E}">
        <p14:creationId xmlns:p14="http://schemas.microsoft.com/office/powerpoint/2010/main" val="410745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 y="491271"/>
            <a:ext cx="9144000" cy="6366729"/>
          </a:xfrm>
          <a:prstGeom prst="rect">
            <a:avLst/>
          </a:prstGeom>
        </p:spPr>
      </p:pic>
      <p:sp>
        <p:nvSpPr>
          <p:cNvPr id="11" name="Rectangle 10"/>
          <p:cNvSpPr/>
          <p:nvPr userDrawn="1"/>
        </p:nvSpPr>
        <p:spPr>
          <a:xfrm>
            <a:off x="12792" y="980728"/>
            <a:ext cx="9144000" cy="58772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768CB-6419-425F-95FE-AA935A594BB0}" type="datetimeFigureOut">
              <a:rPr lang="en-US" smtClean="0"/>
              <a:t>11/26/2015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456C21-A3D5-419A-B393-EA3EAA1B2D26}" type="slidenum">
              <a:rPr lang="en-US" smtClean="0"/>
              <a:t>‹#›</a:t>
            </a:fld>
            <a:endParaRPr lang="en-US"/>
          </a:p>
        </p:txBody>
      </p:sp>
    </p:spTree>
    <p:extLst>
      <p:ext uri="{BB962C8B-B14F-4D97-AF65-F5344CB8AC3E}">
        <p14:creationId xmlns:p14="http://schemas.microsoft.com/office/powerpoint/2010/main" val="423369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 y="491271"/>
            <a:ext cx="9144000" cy="6366729"/>
          </a:xfrm>
          <a:prstGeom prst="rect">
            <a:avLst/>
          </a:prstGeom>
        </p:spPr>
      </p:pic>
      <p:sp>
        <p:nvSpPr>
          <p:cNvPr id="7" name="Rectangle 6"/>
          <p:cNvSpPr/>
          <p:nvPr userDrawn="1"/>
        </p:nvSpPr>
        <p:spPr>
          <a:xfrm>
            <a:off x="12792" y="980728"/>
            <a:ext cx="9144000" cy="58772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768CB-6419-425F-95FE-AA935A594BB0}" type="datetimeFigureOut">
              <a:rPr lang="en-US" smtClean="0"/>
              <a:t>11/26/2015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456C21-A3D5-419A-B393-EA3EAA1B2D26}" type="slidenum">
              <a:rPr lang="en-US" smtClean="0"/>
              <a:t>‹#›</a:t>
            </a:fld>
            <a:endParaRPr lang="en-US"/>
          </a:p>
        </p:txBody>
      </p:sp>
    </p:spTree>
    <p:extLst>
      <p:ext uri="{BB962C8B-B14F-4D97-AF65-F5344CB8AC3E}">
        <p14:creationId xmlns:p14="http://schemas.microsoft.com/office/powerpoint/2010/main" val="212374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768CB-6419-425F-95FE-AA935A594BB0}" type="datetimeFigureOut">
              <a:rPr lang="en-US" smtClean="0"/>
              <a:t>11/26/2015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456C21-A3D5-419A-B393-EA3EAA1B2D26}" type="slidenum">
              <a:rPr lang="en-US" smtClean="0"/>
              <a:t>‹#›</a:t>
            </a:fld>
            <a:endParaRPr lang="en-US"/>
          </a:p>
        </p:txBody>
      </p:sp>
    </p:spTree>
    <p:extLst>
      <p:ext uri="{BB962C8B-B14F-4D97-AF65-F5344CB8AC3E}">
        <p14:creationId xmlns:p14="http://schemas.microsoft.com/office/powerpoint/2010/main" val="409010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 y="491271"/>
            <a:ext cx="9144000" cy="6366729"/>
          </a:xfrm>
          <a:prstGeom prst="rect">
            <a:avLst/>
          </a:prstGeom>
        </p:spPr>
      </p:pic>
      <p:sp>
        <p:nvSpPr>
          <p:cNvPr id="9" name="Rectangle 8"/>
          <p:cNvSpPr/>
          <p:nvPr userDrawn="1"/>
        </p:nvSpPr>
        <p:spPr>
          <a:xfrm>
            <a:off x="12792" y="980728"/>
            <a:ext cx="9144000" cy="58772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768CB-6419-425F-95FE-AA935A594BB0}"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56C21-A3D5-419A-B393-EA3EAA1B2D26}" type="slidenum">
              <a:rPr lang="en-US" smtClean="0"/>
              <a:t>‹#›</a:t>
            </a:fld>
            <a:endParaRPr lang="en-US"/>
          </a:p>
        </p:txBody>
      </p:sp>
    </p:spTree>
    <p:extLst>
      <p:ext uri="{BB962C8B-B14F-4D97-AF65-F5344CB8AC3E}">
        <p14:creationId xmlns:p14="http://schemas.microsoft.com/office/powerpoint/2010/main" val="119948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 y="491271"/>
            <a:ext cx="9144000" cy="6366729"/>
          </a:xfrm>
          <a:prstGeom prst="rect">
            <a:avLst/>
          </a:prstGeom>
        </p:spPr>
      </p:pic>
      <p:sp>
        <p:nvSpPr>
          <p:cNvPr id="9" name="Rectangle 8"/>
          <p:cNvSpPr/>
          <p:nvPr userDrawn="1"/>
        </p:nvSpPr>
        <p:spPr>
          <a:xfrm>
            <a:off x="12792" y="980728"/>
            <a:ext cx="9144000" cy="58772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768CB-6419-425F-95FE-AA935A594BB0}"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56C21-A3D5-419A-B393-EA3EAA1B2D26}" type="slidenum">
              <a:rPr lang="en-US" smtClean="0"/>
              <a:t>‹#›</a:t>
            </a:fld>
            <a:endParaRPr lang="en-US"/>
          </a:p>
        </p:txBody>
      </p:sp>
    </p:spTree>
    <p:extLst>
      <p:ext uri="{BB962C8B-B14F-4D97-AF65-F5344CB8AC3E}">
        <p14:creationId xmlns:p14="http://schemas.microsoft.com/office/powerpoint/2010/main" val="230348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68CB-6419-425F-95FE-AA935A594BB0}" type="datetimeFigureOut">
              <a:rPr lang="en-US" smtClean="0"/>
              <a:t>11/26/2015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56C21-A3D5-419A-B393-EA3EAA1B2D26}" type="slidenum">
              <a:rPr lang="en-US" smtClean="0"/>
              <a:t>‹#›</a:t>
            </a:fld>
            <a:endParaRPr lang="en-US"/>
          </a:p>
        </p:txBody>
      </p:sp>
    </p:spTree>
    <p:extLst>
      <p:ext uri="{BB962C8B-B14F-4D97-AF65-F5344CB8AC3E}">
        <p14:creationId xmlns:p14="http://schemas.microsoft.com/office/powerpoint/2010/main" val="29468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Menghindari</a:t>
            </a:r>
            <a:r>
              <a:rPr lang="en-US" dirty="0"/>
              <a:t> </a:t>
            </a:r>
            <a:r>
              <a:rPr lang="en-US" dirty="0" err="1"/>
              <a:t>Plagiasi</a:t>
            </a:r>
            <a:r>
              <a:rPr lang="en-US" dirty="0"/>
              <a:t> </a:t>
            </a:r>
            <a:r>
              <a:rPr lang="en-US" dirty="0" err="1"/>
              <a:t>dan</a:t>
            </a:r>
            <a:r>
              <a:rPr lang="en-US" dirty="0"/>
              <a:t> </a:t>
            </a:r>
            <a:r>
              <a:rPr lang="en-US" dirty="0" err="1"/>
              <a:t>Menuliskan</a:t>
            </a:r>
            <a:r>
              <a:rPr lang="en-US" dirty="0"/>
              <a:t> </a:t>
            </a:r>
            <a:r>
              <a:rPr lang="en-US" dirty="0" err="1"/>
              <a:t>Sitasi</a:t>
            </a:r>
            <a:r>
              <a:rPr lang="en-US" dirty="0"/>
              <a:t> </a:t>
            </a:r>
            <a:r>
              <a:rPr lang="en-US" dirty="0" err="1"/>
              <a:t>dengan</a:t>
            </a:r>
            <a:r>
              <a:rPr lang="en-US" dirty="0"/>
              <a:t> </a:t>
            </a:r>
            <a:r>
              <a:rPr lang="en-US" dirty="0" err="1"/>
              <a:t>Baik</a:t>
            </a:r>
            <a:endParaRPr lang="en-US" dirty="0"/>
          </a:p>
        </p:txBody>
      </p:sp>
      <p:sp>
        <p:nvSpPr>
          <p:cNvPr id="3" name="Subtitle 2"/>
          <p:cNvSpPr>
            <a:spLocks noGrp="1"/>
          </p:cNvSpPr>
          <p:nvPr>
            <p:ph type="subTitle" idx="1"/>
          </p:nvPr>
        </p:nvSpPr>
        <p:spPr/>
        <p:txBody>
          <a:bodyPr>
            <a:normAutofit/>
          </a:bodyPr>
          <a:lstStyle/>
          <a:p>
            <a:r>
              <a:rPr lang="en-US" dirty="0" err="1" smtClean="0"/>
              <a:t>Burhanuddin</a:t>
            </a:r>
            <a:r>
              <a:rPr lang="en-US" dirty="0" smtClean="0"/>
              <a:t> </a:t>
            </a:r>
            <a:r>
              <a:rPr lang="en-US" dirty="0" err="1" smtClean="0"/>
              <a:t>Halimi</a:t>
            </a:r>
            <a:endParaRPr lang="en-US" dirty="0" smtClean="0"/>
          </a:p>
          <a:p>
            <a:r>
              <a:rPr lang="en-US" sz="1800" dirty="0" err="1"/>
              <a:t>Kamis</a:t>
            </a:r>
            <a:r>
              <a:rPr lang="en-US" sz="1800" dirty="0"/>
              <a:t>, 26 November 2015 </a:t>
            </a:r>
            <a:endParaRPr lang="en-US" sz="1800" dirty="0" smtClean="0"/>
          </a:p>
          <a:p>
            <a:r>
              <a:rPr lang="en-US" sz="1800" dirty="0" err="1" smtClean="0"/>
              <a:t>Ruang</a:t>
            </a:r>
            <a:r>
              <a:rPr lang="en-US" sz="1800" dirty="0" smtClean="0"/>
              <a:t> </a:t>
            </a:r>
            <a:r>
              <a:rPr lang="en-US" sz="1800" dirty="0" err="1"/>
              <a:t>Sidang</a:t>
            </a:r>
            <a:r>
              <a:rPr lang="en-US" sz="1800" dirty="0"/>
              <a:t> II, </a:t>
            </a:r>
            <a:r>
              <a:rPr lang="en-US" sz="1800" dirty="0" err="1"/>
              <a:t>Gedung</a:t>
            </a:r>
            <a:r>
              <a:rPr lang="en-US" sz="1800" dirty="0"/>
              <a:t> </a:t>
            </a:r>
            <a:r>
              <a:rPr lang="en-US" sz="1800" dirty="0" err="1"/>
              <a:t>dr</a:t>
            </a:r>
            <a:r>
              <a:rPr lang="en-US" sz="1800" dirty="0"/>
              <a:t> </a:t>
            </a:r>
            <a:r>
              <a:rPr lang="en-US" sz="1800" dirty="0" err="1"/>
              <a:t>Prakosa</a:t>
            </a:r>
            <a:r>
              <a:rPr lang="en-US" sz="1800" dirty="0"/>
              <a:t> </a:t>
            </a:r>
            <a:r>
              <a:rPr lang="en-US" sz="1800" dirty="0" err="1"/>
              <a:t>Rektorat</a:t>
            </a:r>
            <a:r>
              <a:rPr lang="en-US" sz="1800" dirty="0"/>
              <a:t> UNS</a:t>
            </a:r>
          </a:p>
          <a:p>
            <a:endParaRPr lang="en-US" dirty="0"/>
          </a:p>
        </p:txBody>
      </p:sp>
    </p:spTree>
    <p:extLst>
      <p:ext uri="{BB962C8B-B14F-4D97-AF65-F5344CB8AC3E}">
        <p14:creationId xmlns:p14="http://schemas.microsoft.com/office/powerpoint/2010/main" val="788068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140968"/>
            <a:ext cx="8229600" cy="2985195"/>
          </a:xfrm>
        </p:spPr>
        <p:txBody>
          <a:bodyPr/>
          <a:lstStyle/>
          <a:p>
            <a:pPr marL="0" indent="0">
              <a:buNone/>
            </a:pPr>
            <a:r>
              <a:rPr lang="en-US" dirty="0" smtClean="0"/>
              <a:t>Critical care nurses have a hierarchy of roles. The nurse manager hires and fires nurses. S/he does not directly care for patients but does follow unusual or long-term cases.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664"/>
            <a:ext cx="683566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11560" y="3645024"/>
            <a:ext cx="30243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49471" y="3648370"/>
            <a:ext cx="30243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1560" y="4149080"/>
            <a:ext cx="4824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73807" y="4149080"/>
            <a:ext cx="7586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1560" y="4653136"/>
            <a:ext cx="46085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1560" y="5085184"/>
            <a:ext cx="34563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09711" y="4653136"/>
            <a:ext cx="86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34" y="5589240"/>
            <a:ext cx="7807724" cy="6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4901742" y="6309320"/>
            <a:ext cx="3888432" cy="430887"/>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a:t>The Writing Center, 6171 White Hall, UW-Madison</a:t>
            </a:r>
          </a:p>
        </p:txBody>
      </p:sp>
    </p:spTree>
    <p:extLst>
      <p:ext uri="{BB962C8B-B14F-4D97-AF65-F5344CB8AC3E}">
        <p14:creationId xmlns:p14="http://schemas.microsoft.com/office/powerpoint/2010/main" val="2784056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Paraphrase</a:t>
            </a:r>
          </a:p>
        </p:txBody>
      </p:sp>
      <p:sp>
        <p:nvSpPr>
          <p:cNvPr id="3" name="Content Placeholder 2"/>
          <p:cNvSpPr>
            <a:spLocks noGrp="1"/>
          </p:cNvSpPr>
          <p:nvPr>
            <p:ph idx="1"/>
          </p:nvPr>
        </p:nvSpPr>
        <p:spPr/>
        <p:txBody>
          <a:bodyPr>
            <a:normAutofit fontScale="70000" lnSpcReduction="20000"/>
          </a:bodyPr>
          <a:lstStyle/>
          <a:p>
            <a:r>
              <a:rPr lang="en-US" dirty="0" smtClean="0"/>
              <a:t>When </a:t>
            </a:r>
            <a:r>
              <a:rPr lang="en-US" dirty="0"/>
              <a:t>reading a passage, try first to understand it as a whole, rather than pausing to write down </a:t>
            </a:r>
            <a:r>
              <a:rPr lang="en-US" dirty="0" smtClean="0"/>
              <a:t>specific ideas </a:t>
            </a:r>
            <a:r>
              <a:rPr lang="en-US" dirty="0"/>
              <a:t>or phrases.</a:t>
            </a:r>
          </a:p>
          <a:p>
            <a:r>
              <a:rPr lang="en-US" dirty="0" smtClean="0"/>
              <a:t>Be </a:t>
            </a:r>
            <a:r>
              <a:rPr lang="en-US" dirty="0"/>
              <a:t>selective. Unless your assignment is to do a formal or “literal” paraphrase,* you usually don’t need </a:t>
            </a:r>
            <a:r>
              <a:rPr lang="en-US" dirty="0" smtClean="0"/>
              <a:t>to paraphrase </a:t>
            </a:r>
            <a:r>
              <a:rPr lang="en-US" dirty="0"/>
              <a:t>an entire passage; instead, choose and summarize the material that helps you make a point </a:t>
            </a:r>
            <a:r>
              <a:rPr lang="en-US" dirty="0" smtClean="0"/>
              <a:t>in your </a:t>
            </a:r>
            <a:r>
              <a:rPr lang="en-US" dirty="0"/>
              <a:t>paper.</a:t>
            </a:r>
          </a:p>
          <a:p>
            <a:r>
              <a:rPr lang="en-US" dirty="0" smtClean="0"/>
              <a:t>Think </a:t>
            </a:r>
            <a:r>
              <a:rPr lang="en-US" dirty="0"/>
              <a:t>of what “your own words” would be if you were telling someone who’s unfamiliar with your </a:t>
            </a:r>
            <a:r>
              <a:rPr lang="en-US" dirty="0" smtClean="0"/>
              <a:t>subject (your </a:t>
            </a:r>
            <a:r>
              <a:rPr lang="en-US" dirty="0"/>
              <a:t>mother, your brother, a friend)what the original source said.</a:t>
            </a:r>
          </a:p>
          <a:p>
            <a:r>
              <a:rPr lang="en-US" dirty="0" smtClean="0"/>
              <a:t>Remember </a:t>
            </a:r>
            <a:r>
              <a:rPr lang="en-US" dirty="0"/>
              <a:t>that you can use direct quotations of phrases from the original within your paraphrase, and </a:t>
            </a:r>
            <a:r>
              <a:rPr lang="en-US" dirty="0" smtClean="0"/>
              <a:t>that you </a:t>
            </a:r>
            <a:r>
              <a:rPr lang="en-US" dirty="0"/>
              <a:t>don’t need to change or put quotation marks around shared language (see box above)</a:t>
            </a:r>
          </a:p>
        </p:txBody>
      </p:sp>
      <p:sp>
        <p:nvSpPr>
          <p:cNvPr id="4" name="TextBox 3"/>
          <p:cNvSpPr txBox="1"/>
          <p:nvPr/>
        </p:nvSpPr>
        <p:spPr>
          <a:xfrm>
            <a:off x="4901742" y="6309320"/>
            <a:ext cx="3888432" cy="430887"/>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a:t>The Writing Center, 6171 White Hall, UW-Madison</a:t>
            </a:r>
          </a:p>
        </p:txBody>
      </p:sp>
    </p:spTree>
    <p:extLst>
      <p:ext uri="{BB962C8B-B14F-4D97-AF65-F5344CB8AC3E}">
        <p14:creationId xmlns:p14="http://schemas.microsoft.com/office/powerpoint/2010/main" val="880435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Paraphrasing</a:t>
            </a:r>
          </a:p>
        </p:txBody>
      </p:sp>
      <p:sp>
        <p:nvSpPr>
          <p:cNvPr id="3" name="Content Placeholder 2"/>
          <p:cNvSpPr>
            <a:spLocks noGrp="1"/>
          </p:cNvSpPr>
          <p:nvPr>
            <p:ph idx="1"/>
          </p:nvPr>
        </p:nvSpPr>
        <p:spPr/>
        <p:txBody>
          <a:bodyPr/>
          <a:lstStyle/>
          <a:p>
            <a:r>
              <a:rPr lang="en-US" dirty="0"/>
              <a:t>Look away from the source; then </a:t>
            </a:r>
            <a:r>
              <a:rPr lang="en-US" dirty="0" smtClean="0"/>
              <a:t>write</a:t>
            </a:r>
          </a:p>
          <a:p>
            <a:r>
              <a:rPr lang="en-US" dirty="0"/>
              <a:t>Take notes</a:t>
            </a:r>
            <a:r>
              <a:rPr lang="en-US" dirty="0" smtClean="0"/>
              <a:t>.</a:t>
            </a:r>
          </a:p>
          <a:p>
            <a:r>
              <a:rPr lang="en-US" dirty="0"/>
              <a:t>While looking at the source, first change the structure</a:t>
            </a:r>
            <a:r>
              <a:rPr lang="en-US" dirty="0" smtClean="0"/>
              <a:t>, then </a:t>
            </a:r>
            <a:r>
              <a:rPr lang="en-US" dirty="0"/>
              <a:t>the words</a:t>
            </a:r>
            <a:r>
              <a:rPr lang="en-US" dirty="0" smtClean="0"/>
              <a:t>.</a:t>
            </a:r>
          </a:p>
          <a:p>
            <a:endParaRPr lang="en-US" dirty="0"/>
          </a:p>
        </p:txBody>
      </p:sp>
      <p:sp>
        <p:nvSpPr>
          <p:cNvPr id="4" name="TextBox 3"/>
          <p:cNvSpPr txBox="1"/>
          <p:nvPr/>
        </p:nvSpPr>
        <p:spPr>
          <a:xfrm>
            <a:off x="4901742" y="6309320"/>
            <a:ext cx="3888432" cy="430887"/>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a:t>The Writing Center, 6171 White Hall, UW-Madison</a:t>
            </a:r>
          </a:p>
        </p:txBody>
      </p:sp>
    </p:spTree>
    <p:extLst>
      <p:ext uri="{BB962C8B-B14F-4D97-AF65-F5344CB8AC3E}">
        <p14:creationId xmlns:p14="http://schemas.microsoft.com/office/powerpoint/2010/main" val="714689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Direct Quotations</a:t>
            </a:r>
          </a:p>
        </p:txBody>
      </p:sp>
      <p:sp>
        <p:nvSpPr>
          <p:cNvPr id="3" name="Content Placeholder 2"/>
          <p:cNvSpPr>
            <a:spLocks noGrp="1"/>
          </p:cNvSpPr>
          <p:nvPr>
            <p:ph idx="1"/>
          </p:nvPr>
        </p:nvSpPr>
        <p:spPr/>
        <p:txBody>
          <a:bodyPr>
            <a:normAutofit fontScale="85000" lnSpcReduction="10000"/>
          </a:bodyPr>
          <a:lstStyle/>
          <a:p>
            <a:r>
              <a:rPr lang="en-US" dirty="0"/>
              <a:t>Use direct quotations only if you have a good reason. </a:t>
            </a:r>
            <a:endParaRPr lang="en-US" dirty="0" smtClean="0"/>
          </a:p>
          <a:p>
            <a:r>
              <a:rPr lang="en-US" dirty="0" smtClean="0"/>
              <a:t>Most </a:t>
            </a:r>
            <a:r>
              <a:rPr lang="en-US" dirty="0"/>
              <a:t>of your paper should be in your own </a:t>
            </a:r>
            <a:r>
              <a:rPr lang="en-US" dirty="0" smtClean="0"/>
              <a:t>words</a:t>
            </a:r>
          </a:p>
          <a:p>
            <a:r>
              <a:rPr lang="en-US" dirty="0"/>
              <a:t>Reasons for </a:t>
            </a:r>
            <a:r>
              <a:rPr lang="en-US" dirty="0" smtClean="0"/>
              <a:t>Quoting</a:t>
            </a:r>
          </a:p>
          <a:p>
            <a:pPr lvl="1"/>
            <a:r>
              <a:rPr lang="en-US" dirty="0" smtClean="0"/>
              <a:t>To </a:t>
            </a:r>
            <a:r>
              <a:rPr lang="en-US" dirty="0"/>
              <a:t>show that an authority supports your </a:t>
            </a:r>
            <a:endParaRPr lang="en-US" dirty="0" smtClean="0"/>
          </a:p>
          <a:p>
            <a:pPr lvl="1"/>
            <a:r>
              <a:rPr lang="en-US" dirty="0" smtClean="0"/>
              <a:t>To </a:t>
            </a:r>
            <a:r>
              <a:rPr lang="en-US" dirty="0"/>
              <a:t>present a </a:t>
            </a:r>
            <a:r>
              <a:rPr lang="en-US" dirty="0" smtClean="0"/>
              <a:t>position or argument to critique or comment on</a:t>
            </a:r>
          </a:p>
          <a:p>
            <a:pPr lvl="1"/>
            <a:r>
              <a:rPr lang="en-US" dirty="0" smtClean="0"/>
              <a:t>To </a:t>
            </a:r>
            <a:r>
              <a:rPr lang="en-US" dirty="0"/>
              <a:t>include especially moving or historically significant language</a:t>
            </a:r>
          </a:p>
          <a:p>
            <a:pPr lvl="1"/>
            <a:r>
              <a:rPr lang="en-US" dirty="0" smtClean="0"/>
              <a:t>To </a:t>
            </a:r>
            <a:r>
              <a:rPr lang="en-US" dirty="0"/>
              <a:t>present a particularly well-stated passage whose meaning </a:t>
            </a:r>
            <a:r>
              <a:rPr lang="en-US" dirty="0" smtClean="0"/>
              <a:t>would be </a:t>
            </a:r>
            <a:r>
              <a:rPr lang="en-US" dirty="0"/>
              <a:t>lost or changed if paraphrased or summarized</a:t>
            </a:r>
          </a:p>
        </p:txBody>
      </p:sp>
      <p:sp>
        <p:nvSpPr>
          <p:cNvPr id="4" name="TextBox 3"/>
          <p:cNvSpPr txBox="1"/>
          <p:nvPr/>
        </p:nvSpPr>
        <p:spPr>
          <a:xfrm>
            <a:off x="4901742" y="6309320"/>
            <a:ext cx="3888432" cy="430887"/>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a:t>The Writing Center, 6171 White Hall, UW-Madison</a:t>
            </a:r>
          </a:p>
        </p:txBody>
      </p:sp>
    </p:spTree>
    <p:extLst>
      <p:ext uri="{BB962C8B-B14F-4D97-AF65-F5344CB8AC3E}">
        <p14:creationId xmlns:p14="http://schemas.microsoft.com/office/powerpoint/2010/main" val="3710204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Punctuation with Quotation Marks</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28850"/>
            <a:ext cx="5740152" cy="550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434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a:t>Common sense</a:t>
            </a:r>
          </a:p>
          <a:p>
            <a:r>
              <a:rPr lang="en-US" dirty="0" smtClean="0"/>
              <a:t>Do </a:t>
            </a:r>
            <a:r>
              <a:rPr lang="en-US" dirty="0"/>
              <a:t>not steal ideas</a:t>
            </a:r>
          </a:p>
          <a:p>
            <a:r>
              <a:rPr lang="en-US" dirty="0" smtClean="0"/>
              <a:t>Give </a:t>
            </a:r>
            <a:r>
              <a:rPr lang="en-US" dirty="0"/>
              <a:t>credit to the </a:t>
            </a:r>
            <a:r>
              <a:rPr lang="en-US" dirty="0" smtClean="0"/>
              <a:t>right persons </a:t>
            </a:r>
            <a:r>
              <a:rPr lang="en-US" dirty="0"/>
              <a:t>and papers</a:t>
            </a:r>
          </a:p>
          <a:p>
            <a:r>
              <a:rPr lang="en-US" dirty="0" smtClean="0"/>
              <a:t>Tools </a:t>
            </a:r>
            <a:r>
              <a:rPr lang="en-US" dirty="0"/>
              <a:t>help teachers </a:t>
            </a:r>
            <a:r>
              <a:rPr lang="en-US" dirty="0" smtClean="0"/>
              <a:t>in checking</a:t>
            </a:r>
            <a:endParaRPr lang="en-US" dirty="0"/>
          </a:p>
        </p:txBody>
      </p:sp>
      <p:sp>
        <p:nvSpPr>
          <p:cNvPr id="4" name="TextBox 3"/>
          <p:cNvSpPr txBox="1"/>
          <p:nvPr/>
        </p:nvSpPr>
        <p:spPr>
          <a:xfrm>
            <a:off x="4877180" y="5754301"/>
            <a:ext cx="3888432" cy="430887"/>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smtClean="0"/>
              <a:t>T. </a:t>
            </a:r>
            <a:r>
              <a:rPr lang="en-US" sz="1100" dirty="0" err="1" smtClean="0"/>
              <a:t>Niklander</a:t>
            </a:r>
            <a:r>
              <a:rPr lang="en-US" sz="1100" dirty="0" smtClean="0"/>
              <a:t>, How to avoid plagiarism?</a:t>
            </a:r>
          </a:p>
        </p:txBody>
      </p:sp>
    </p:spTree>
    <p:extLst>
      <p:ext uri="{BB962C8B-B14F-4D97-AF65-F5344CB8AC3E}">
        <p14:creationId xmlns:p14="http://schemas.microsoft.com/office/powerpoint/2010/main" val="2753945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Useful Sources</a:t>
            </a:r>
          </a:p>
        </p:txBody>
      </p:sp>
      <p:sp>
        <p:nvSpPr>
          <p:cNvPr id="3" name="Content Placeholder 2"/>
          <p:cNvSpPr>
            <a:spLocks noGrp="1"/>
          </p:cNvSpPr>
          <p:nvPr>
            <p:ph idx="1"/>
          </p:nvPr>
        </p:nvSpPr>
        <p:spPr/>
        <p:txBody>
          <a:bodyPr>
            <a:normAutofit fontScale="85000" lnSpcReduction="20000"/>
          </a:bodyPr>
          <a:lstStyle/>
          <a:p>
            <a:r>
              <a:rPr lang="en-US" dirty="0"/>
              <a:t>American heritage dictionary of the English </a:t>
            </a:r>
            <a:r>
              <a:rPr lang="en-US" dirty="0" smtClean="0"/>
              <a:t>language(4</a:t>
            </a:r>
            <a:r>
              <a:rPr lang="en-US" baseline="30000" dirty="0" smtClean="0"/>
              <a:t>th</a:t>
            </a:r>
            <a:r>
              <a:rPr lang="en-US" dirty="0" smtClean="0"/>
              <a:t> ed</a:t>
            </a:r>
            <a:r>
              <a:rPr lang="en-US" dirty="0"/>
              <a:t>.). (2000). Retrieved January 7, 2002, </a:t>
            </a:r>
            <a:r>
              <a:rPr lang="en-US" dirty="0" smtClean="0"/>
              <a:t>from http</a:t>
            </a:r>
            <a:r>
              <a:rPr lang="en-US" dirty="0"/>
              <a:t>://www.bartleby.com/61/</a:t>
            </a:r>
          </a:p>
          <a:p>
            <a:r>
              <a:rPr lang="en-US" dirty="0" err="1"/>
              <a:t>Bazerman</a:t>
            </a:r>
            <a:r>
              <a:rPr lang="en-US" dirty="0"/>
              <a:t>, C. (1995). The informed writer: Using sources in the </a:t>
            </a:r>
            <a:r>
              <a:rPr lang="en-US" dirty="0" smtClean="0"/>
              <a:t>disciplines(5</a:t>
            </a:r>
            <a:r>
              <a:rPr lang="en-US" baseline="30000" dirty="0" smtClean="0"/>
              <a:t>th</a:t>
            </a:r>
            <a:r>
              <a:rPr lang="en-US" dirty="0" smtClean="0"/>
              <a:t> </a:t>
            </a:r>
            <a:r>
              <a:rPr lang="en-US" dirty="0" err="1" smtClean="0"/>
              <a:t>ed</a:t>
            </a:r>
            <a:r>
              <a:rPr lang="en-US" dirty="0"/>
              <a:t>). Boston: Houghton Mifflin.</a:t>
            </a:r>
          </a:p>
          <a:p>
            <a:r>
              <a:rPr lang="en-US" dirty="0" err="1"/>
              <a:t>Leki</a:t>
            </a:r>
            <a:r>
              <a:rPr lang="en-US" dirty="0"/>
              <a:t>, I. (1995). Academic writing: Exploring processes and strategies (</a:t>
            </a:r>
            <a:r>
              <a:rPr lang="en-US" dirty="0" smtClean="0"/>
              <a:t>2</a:t>
            </a:r>
            <a:r>
              <a:rPr lang="en-US" baseline="30000" dirty="0" smtClean="0"/>
              <a:t>nd</a:t>
            </a:r>
            <a:r>
              <a:rPr lang="en-US" dirty="0" smtClean="0"/>
              <a:t> ed</a:t>
            </a:r>
            <a:r>
              <a:rPr lang="en-US" dirty="0"/>
              <a:t>.) New York: St. Martin’s Press, </a:t>
            </a:r>
            <a:r>
              <a:rPr lang="en-US" dirty="0" smtClean="0"/>
              <a:t>pp. 185-211</a:t>
            </a:r>
            <a:r>
              <a:rPr lang="en-US" dirty="0"/>
              <a:t>. </a:t>
            </a:r>
            <a:r>
              <a:rPr lang="en-US" dirty="0" err="1"/>
              <a:t>Leki</a:t>
            </a:r>
            <a:r>
              <a:rPr lang="en-US" dirty="0"/>
              <a:t> describes the basic method presented in C, pp. 4-5.</a:t>
            </a:r>
          </a:p>
          <a:p>
            <a:r>
              <a:rPr lang="en-US" dirty="0" err="1"/>
              <a:t>Spatt</a:t>
            </a:r>
            <a:r>
              <a:rPr lang="en-US" dirty="0"/>
              <a:t>, B. (1999). Writing from </a:t>
            </a:r>
            <a:r>
              <a:rPr lang="en-US" dirty="0" smtClean="0"/>
              <a:t>sources(5</a:t>
            </a:r>
            <a:r>
              <a:rPr lang="en-US" baseline="30000" dirty="0" smtClean="0"/>
              <a:t>th</a:t>
            </a:r>
            <a:r>
              <a:rPr lang="en-US" dirty="0" smtClean="0"/>
              <a:t> ed</a:t>
            </a:r>
            <a:r>
              <a:rPr lang="en-US" dirty="0"/>
              <a:t>.) New York: St. Martin’s Press, pp. 98-119; 364-371.</a:t>
            </a:r>
          </a:p>
        </p:txBody>
      </p:sp>
      <p:sp>
        <p:nvSpPr>
          <p:cNvPr id="6" name="TextBox 5"/>
          <p:cNvSpPr txBox="1"/>
          <p:nvPr/>
        </p:nvSpPr>
        <p:spPr>
          <a:xfrm>
            <a:off x="4901742" y="6309320"/>
            <a:ext cx="3888432" cy="430887"/>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a:t>The Writing Center, 6171 White Hall, UW-Madison</a:t>
            </a:r>
          </a:p>
        </p:txBody>
      </p:sp>
    </p:spTree>
    <p:extLst>
      <p:ext uri="{BB962C8B-B14F-4D97-AF65-F5344CB8AC3E}">
        <p14:creationId xmlns:p14="http://schemas.microsoft.com/office/powerpoint/2010/main" val="1790889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citation is key</a:t>
            </a: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749617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47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Citation</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411760" y="0"/>
            <a:ext cx="6856511" cy="6879366"/>
          </a:xfrm>
          <a:prstGeom prst="rect">
            <a:avLst/>
          </a:prstGeom>
        </p:spPr>
      </p:pic>
      <p:pic>
        <p:nvPicPr>
          <p:cNvPr id="6" name="Picture 5"/>
          <p:cNvPicPr>
            <a:picLocks noChangeAspect="1"/>
          </p:cNvPicPr>
          <p:nvPr/>
        </p:nvPicPr>
        <p:blipFill>
          <a:blip r:embed="rId3"/>
          <a:stretch>
            <a:fillRect/>
          </a:stretch>
        </p:blipFill>
        <p:spPr>
          <a:xfrm>
            <a:off x="306735" y="2010933"/>
            <a:ext cx="4210050" cy="2857500"/>
          </a:xfrm>
          <a:prstGeom prst="rect">
            <a:avLst/>
          </a:prstGeom>
          <a:ln>
            <a:solidFill>
              <a:schemeClr val="tx1">
                <a:lumMod val="65000"/>
                <a:lumOff val="35000"/>
              </a:schemeClr>
            </a:solidFill>
          </a:ln>
        </p:spPr>
      </p:pic>
    </p:spTree>
    <p:extLst>
      <p:ext uri="{BB962C8B-B14F-4D97-AF65-F5344CB8AC3E}">
        <p14:creationId xmlns:p14="http://schemas.microsoft.com/office/powerpoint/2010/main" val="275226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Citation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10885" y="188640"/>
            <a:ext cx="6844609" cy="6552728"/>
          </a:xfrm>
          <a:prstGeom prst="rect">
            <a:avLst/>
          </a:prstGeom>
        </p:spPr>
      </p:pic>
      <p:pic>
        <p:nvPicPr>
          <p:cNvPr id="5" name="Picture 4"/>
          <p:cNvPicPr>
            <a:picLocks noChangeAspect="1"/>
          </p:cNvPicPr>
          <p:nvPr/>
        </p:nvPicPr>
        <p:blipFill>
          <a:blip r:embed="rId3"/>
          <a:stretch>
            <a:fillRect/>
          </a:stretch>
        </p:blipFill>
        <p:spPr>
          <a:xfrm>
            <a:off x="267772" y="2852936"/>
            <a:ext cx="4086225" cy="1381125"/>
          </a:xfrm>
          <a:prstGeom prst="rect">
            <a:avLst/>
          </a:prstGeom>
          <a:ln>
            <a:solidFill>
              <a:schemeClr val="tx1">
                <a:lumMod val="65000"/>
                <a:lumOff val="35000"/>
              </a:schemeClr>
            </a:solidFill>
          </a:ln>
        </p:spPr>
      </p:pic>
    </p:spTree>
    <p:extLst>
      <p:ext uri="{BB962C8B-B14F-4D97-AF65-F5344CB8AC3E}">
        <p14:creationId xmlns:p14="http://schemas.microsoft.com/office/powerpoint/2010/main" val="210091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Plagiarism: high amongst ethics issues</a:t>
            </a:r>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920" y="1988840"/>
            <a:ext cx="6296025"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77180" y="5750004"/>
            <a:ext cx="3888432" cy="430887"/>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smtClean="0"/>
              <a:t>E. </a:t>
            </a:r>
            <a:r>
              <a:rPr lang="en-US" sz="1100" dirty="0" err="1" smtClean="0"/>
              <a:t>Presani</a:t>
            </a:r>
            <a:r>
              <a:rPr lang="en-US" sz="1100" dirty="0" smtClean="0"/>
              <a:t>, How to write a great research paper</a:t>
            </a:r>
            <a:endParaRPr lang="en-US" sz="11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5934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849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Citation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28256" y="251896"/>
            <a:ext cx="6802009" cy="6550968"/>
          </a:xfrm>
          <a:prstGeom prst="rect">
            <a:avLst/>
          </a:prstGeom>
        </p:spPr>
      </p:pic>
      <p:pic>
        <p:nvPicPr>
          <p:cNvPr id="5" name="Picture 4"/>
          <p:cNvPicPr>
            <a:picLocks noChangeAspect="1"/>
          </p:cNvPicPr>
          <p:nvPr/>
        </p:nvPicPr>
        <p:blipFill>
          <a:blip r:embed="rId3"/>
          <a:stretch>
            <a:fillRect/>
          </a:stretch>
        </p:blipFill>
        <p:spPr>
          <a:xfrm>
            <a:off x="347635" y="1916832"/>
            <a:ext cx="5381625" cy="3609975"/>
          </a:xfrm>
          <a:prstGeom prst="rect">
            <a:avLst/>
          </a:prstGeom>
          <a:ln>
            <a:solidFill>
              <a:schemeClr val="bg2">
                <a:lumMod val="50000"/>
              </a:schemeClr>
            </a:solidFill>
          </a:ln>
        </p:spPr>
      </p:pic>
    </p:spTree>
    <p:extLst>
      <p:ext uri="{BB962C8B-B14F-4D97-AF65-F5344CB8AC3E}">
        <p14:creationId xmlns:p14="http://schemas.microsoft.com/office/powerpoint/2010/main" val="235799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Referencing your sources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In </a:t>
            </a:r>
            <a:r>
              <a:rPr lang="en-US" dirty="0"/>
              <a:t>higher education when ever you include a fact or piece of information in an assignment or essay you must also include where and how you found that piece of information. Even if you 'just know it' - it has to have come from somewhere. This is because in higher education assignment writing you are not just being tested on what you know, but rather what you are able to find out and what you think it means.</a:t>
            </a:r>
          </a:p>
          <a:p>
            <a:r>
              <a:rPr lang="en-US" dirty="0"/>
              <a:t>Details about where you found the information </a:t>
            </a:r>
            <a:r>
              <a:rPr lang="en-US" dirty="0" err="1"/>
              <a:t>utilised</a:t>
            </a:r>
            <a:r>
              <a:rPr lang="en-US" dirty="0"/>
              <a:t> to write your assignment are kept in two chapters right at the very end, called the reference list and bibliography. The reference list is where you list the direct quotes or paraphrased findings of another author. The bibliography is where you list sources you've read for background information, but did not directly include in your work. In addition, a small mention to the author and publish year, within brackets, must be given in the main body of your assignment wherever you make a reference.</a:t>
            </a:r>
          </a:p>
          <a:p>
            <a:r>
              <a:rPr lang="en-US" b="1" dirty="0"/>
              <a:t>Referencing Styles</a:t>
            </a:r>
          </a:p>
          <a:p>
            <a:pPr lvl="1"/>
            <a:r>
              <a:rPr lang="en-US" dirty="0"/>
              <a:t>To make the reference list and bibliography consistent and easy to read across different papers there are predefined styles stating how to set them out - these are called citation styles. Different subjects prefer to each use different styles. The following are the most popular:</a:t>
            </a:r>
          </a:p>
          <a:p>
            <a:pPr lvl="1"/>
            <a:r>
              <a:rPr lang="en-US" b="1" dirty="0"/>
              <a:t>APA.</a:t>
            </a:r>
            <a:r>
              <a:rPr lang="en-US" dirty="0"/>
              <a:t> APA is an author/date based style. This means emphasis is placed on the author and the date of a piece of work to uniquely identify it.</a:t>
            </a:r>
          </a:p>
          <a:p>
            <a:pPr lvl="1"/>
            <a:r>
              <a:rPr lang="en-US" b="1" dirty="0"/>
              <a:t>MLA.</a:t>
            </a:r>
            <a:r>
              <a:rPr lang="en-US" dirty="0"/>
              <a:t> MLA is most often applied by the arts and humanities, particularly in the USA. It is arguably the most well used of all of the citation styles.</a:t>
            </a:r>
          </a:p>
          <a:p>
            <a:pPr lvl="1"/>
            <a:r>
              <a:rPr lang="en-US" b="1" dirty="0"/>
              <a:t>Harvard.</a:t>
            </a:r>
            <a:r>
              <a:rPr lang="en-US" dirty="0"/>
              <a:t> Harvard is very similar to APA. Where APA is primarily used in the USA, Harvard referencing is the most well used referencing style in the UK and Australia, and is encouraged for use with the humanities.</a:t>
            </a:r>
          </a:p>
          <a:p>
            <a:pPr lvl="1"/>
            <a:r>
              <a:rPr lang="en-US" b="1" dirty="0"/>
              <a:t>Vancouver.</a:t>
            </a:r>
            <a:r>
              <a:rPr lang="en-US" dirty="0"/>
              <a:t> The Vancouver system is mainly used in medical and scientific papers.</a:t>
            </a:r>
          </a:p>
          <a:p>
            <a:pPr lvl="1"/>
            <a:r>
              <a:rPr lang="en-US" b="1" dirty="0"/>
              <a:t>Chicago</a:t>
            </a:r>
            <a:r>
              <a:rPr lang="en-US" dirty="0"/>
              <a:t> and </a:t>
            </a:r>
            <a:r>
              <a:rPr lang="en-US" b="1" dirty="0" err="1"/>
              <a:t>Turabian</a:t>
            </a:r>
            <a:r>
              <a:rPr lang="en-US" b="1" dirty="0"/>
              <a:t>.</a:t>
            </a:r>
            <a:r>
              <a:rPr lang="en-US" dirty="0"/>
              <a:t> These are two separate styles but are very similar, just like Harvard and APA. These are widely used for history and economics.</a:t>
            </a:r>
          </a:p>
          <a:p>
            <a:pPr lvl="1"/>
            <a:endParaRPr lang="en-US" dirty="0"/>
          </a:p>
        </p:txBody>
      </p:sp>
    </p:spTree>
    <p:extLst>
      <p:ext uri="{BB962C8B-B14F-4D97-AF65-F5344CB8AC3E}">
        <p14:creationId xmlns:p14="http://schemas.microsoft.com/office/powerpoint/2010/main" val="42130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Best Online Bibliography and Citation Tools</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pPr>
              <a:buFont typeface="Wingdings" panose="05000000000000000000" pitchFamily="2" charset="2"/>
              <a:buChar char="§"/>
            </a:pPr>
            <a:r>
              <a:rPr lang="en-US" dirty="0" err="1" smtClean="0"/>
              <a:t>Bibme</a:t>
            </a:r>
            <a:r>
              <a:rPr lang="en-US" dirty="0" smtClean="0"/>
              <a:t> - Free</a:t>
            </a:r>
          </a:p>
          <a:p>
            <a:pPr>
              <a:buFont typeface="Wingdings" panose="05000000000000000000" pitchFamily="2" charset="2"/>
              <a:buChar char="§"/>
            </a:pPr>
            <a:r>
              <a:rPr lang="en-US" dirty="0" err="1" smtClean="0"/>
              <a:t>Citefast</a:t>
            </a:r>
            <a:r>
              <a:rPr lang="en-US" dirty="0" smtClean="0"/>
              <a:t> - Free</a:t>
            </a:r>
          </a:p>
          <a:p>
            <a:pPr>
              <a:buFont typeface="Wingdings" panose="05000000000000000000" pitchFamily="2" charset="2"/>
              <a:buChar char="§"/>
            </a:pPr>
            <a:r>
              <a:rPr lang="en-US" dirty="0" err="1" smtClean="0"/>
              <a:t>Citelighter</a:t>
            </a:r>
            <a:r>
              <a:rPr lang="en-US" dirty="0" smtClean="0"/>
              <a:t> - Free</a:t>
            </a:r>
          </a:p>
          <a:p>
            <a:pPr>
              <a:buFont typeface="Wingdings" panose="05000000000000000000" pitchFamily="2" charset="2"/>
              <a:buChar char="§"/>
            </a:pPr>
            <a:r>
              <a:rPr lang="en-US" dirty="0" smtClean="0"/>
              <a:t>Oregon Public Education Citation Maker for MLA - Free</a:t>
            </a:r>
          </a:p>
          <a:p>
            <a:pPr>
              <a:buFont typeface="Wingdings" panose="05000000000000000000" pitchFamily="2" charset="2"/>
              <a:buChar char="§"/>
            </a:pPr>
            <a:r>
              <a:rPr lang="en-US" dirty="0" err="1" smtClean="0"/>
              <a:t>RefDot</a:t>
            </a:r>
            <a:r>
              <a:rPr lang="en-US" dirty="0" smtClean="0"/>
              <a:t> - Chrome Extension - Free</a:t>
            </a:r>
          </a:p>
          <a:p>
            <a:pPr>
              <a:buFont typeface="Wingdings" panose="05000000000000000000" pitchFamily="2" charset="2"/>
              <a:buChar char="§"/>
            </a:pPr>
            <a:r>
              <a:rPr lang="en-US" dirty="0" err="1" smtClean="0"/>
              <a:t>Zotero</a:t>
            </a:r>
            <a:r>
              <a:rPr lang="en-US" dirty="0" smtClean="0"/>
              <a:t> - Free</a:t>
            </a:r>
          </a:p>
          <a:p>
            <a:pPr>
              <a:buFont typeface="Wingdings" panose="05000000000000000000" pitchFamily="2" charset="2"/>
              <a:buChar char="§"/>
            </a:pPr>
            <a:r>
              <a:rPr lang="en-US" dirty="0" smtClean="0"/>
              <a:t>Easy Bib - MLA Free</a:t>
            </a:r>
          </a:p>
          <a:p>
            <a:pPr>
              <a:buFont typeface="Wingdings" panose="05000000000000000000" pitchFamily="2" charset="2"/>
              <a:buChar char="§"/>
            </a:pPr>
            <a:r>
              <a:rPr lang="en-US" dirty="0" smtClean="0"/>
              <a:t>EndNote</a:t>
            </a:r>
            <a:endParaRPr lang="en-US" dirty="0"/>
          </a:p>
          <a:p>
            <a:pPr marL="400050" lvl="1" indent="0">
              <a:buNone/>
            </a:pPr>
            <a:r>
              <a:rPr lang="en-US" dirty="0" smtClean="0"/>
              <a:t>EndNote enables you to move seamlessly through your research process with flexible tools for searching, organizing and sharing your research, creating your bibliography and writing your paper. You'll save hours building and maintaining reference libraries and creating bibliographies. With unique features to maximize your time like automatically finding full text and updating records, EndNote lets you spend less time in the details.</a:t>
            </a:r>
          </a:p>
          <a:p>
            <a:pPr>
              <a:buFont typeface="Wingdings" panose="05000000000000000000" pitchFamily="2" charset="2"/>
              <a:buChar char="§"/>
            </a:pPr>
            <a:r>
              <a:rPr lang="en-US" dirty="0" err="1" smtClean="0"/>
              <a:t>NoodleTools</a:t>
            </a:r>
            <a:endParaRPr lang="en-US" dirty="0" smtClean="0"/>
          </a:p>
          <a:p>
            <a:pPr>
              <a:buFont typeface="Wingdings" panose="05000000000000000000" pitchFamily="2" charset="2"/>
              <a:buChar char="§"/>
            </a:pPr>
            <a:r>
              <a:rPr lang="en-US" dirty="0" err="1" smtClean="0"/>
              <a:t>RefWorks</a:t>
            </a:r>
            <a:endParaRPr lang="en-US" dirty="0" smtClean="0"/>
          </a:p>
          <a:p>
            <a:pPr marL="0" indent="0">
              <a:buNone/>
            </a:pPr>
            <a:endParaRPr lang="en-US" dirty="0"/>
          </a:p>
        </p:txBody>
      </p:sp>
    </p:spTree>
    <p:extLst>
      <p:ext uri="{BB962C8B-B14F-4D97-AF65-F5344CB8AC3E}">
        <p14:creationId xmlns:p14="http://schemas.microsoft.com/office/powerpoint/2010/main" val="1238748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 definition</a:t>
            </a: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a:t>”Plagiarism is the use of </a:t>
            </a:r>
            <a:r>
              <a:rPr lang="en-US" dirty="0" smtClean="0"/>
              <a:t>another’s thoughts</a:t>
            </a:r>
            <a:r>
              <a:rPr lang="en-US" dirty="0"/>
              <a:t>, or work, </a:t>
            </a:r>
            <a:r>
              <a:rPr lang="en-US" dirty="0" smtClean="0"/>
              <a:t>without acknowledgement </a:t>
            </a:r>
            <a:r>
              <a:rPr lang="en-US" dirty="0"/>
              <a:t>or permission. </a:t>
            </a:r>
            <a:r>
              <a:rPr lang="en-US" dirty="0" smtClean="0"/>
              <a:t>In plagiarism</a:t>
            </a:r>
            <a:r>
              <a:rPr lang="en-US" dirty="0"/>
              <a:t>, one author takes </a:t>
            </a:r>
            <a:r>
              <a:rPr lang="en-US" dirty="0" smtClean="0"/>
              <a:t>another’s idea </a:t>
            </a:r>
            <a:r>
              <a:rPr lang="en-US" dirty="0"/>
              <a:t>and presents it as his/her own.” (Smith &amp; Wren 2010</a:t>
            </a:r>
            <a:r>
              <a:rPr lang="en-US" dirty="0" smtClean="0"/>
              <a:t>)</a:t>
            </a:r>
          </a:p>
          <a:p>
            <a:r>
              <a:rPr lang="en-US" dirty="0"/>
              <a:t>“Plagiarism originated from the Latin </a:t>
            </a:r>
            <a:r>
              <a:rPr lang="en-US" dirty="0" smtClean="0"/>
              <a:t>word </a:t>
            </a:r>
            <a:r>
              <a:rPr lang="en-US" dirty="0" err="1" smtClean="0"/>
              <a:t>plagiarius</a:t>
            </a:r>
            <a:r>
              <a:rPr lang="en-US" dirty="0" smtClean="0"/>
              <a:t> </a:t>
            </a:r>
            <a:r>
              <a:rPr lang="en-US" dirty="0"/>
              <a:t>meaning the theft of words </a:t>
            </a:r>
            <a:r>
              <a:rPr lang="en-US" dirty="0" smtClean="0"/>
              <a:t>as well </a:t>
            </a:r>
            <a:r>
              <a:rPr lang="en-US" dirty="0"/>
              <a:t>as slaves” (</a:t>
            </a:r>
            <a:r>
              <a:rPr lang="en-US" dirty="0" err="1"/>
              <a:t>Gu</a:t>
            </a:r>
            <a:r>
              <a:rPr lang="en-US" dirty="0"/>
              <a:t> &amp; Brooks, 2008</a:t>
            </a:r>
            <a:r>
              <a:rPr lang="en-US" dirty="0" smtClean="0"/>
              <a:t>)</a:t>
            </a:r>
          </a:p>
          <a:p>
            <a:r>
              <a:rPr lang="en-US" dirty="0"/>
              <a:t>“The word plagiarism comes from </a:t>
            </a:r>
            <a:r>
              <a:rPr lang="en-US" dirty="0" smtClean="0"/>
              <a:t>Latin word </a:t>
            </a:r>
            <a:r>
              <a:rPr lang="en-US" dirty="0" err="1"/>
              <a:t>plagium</a:t>
            </a:r>
            <a:r>
              <a:rPr lang="en-US" dirty="0"/>
              <a:t> which means kidnapping</a:t>
            </a:r>
            <a:r>
              <a:rPr lang="en-US" dirty="0" smtClean="0"/>
              <a:t>” (</a:t>
            </a:r>
            <a:r>
              <a:rPr lang="en-US" dirty="0"/>
              <a:t>Imran, 2010)</a:t>
            </a:r>
          </a:p>
        </p:txBody>
      </p:sp>
      <p:sp>
        <p:nvSpPr>
          <p:cNvPr id="4" name="TextBox 3"/>
          <p:cNvSpPr txBox="1"/>
          <p:nvPr/>
        </p:nvSpPr>
        <p:spPr>
          <a:xfrm>
            <a:off x="4877180" y="5750004"/>
            <a:ext cx="3888432" cy="1107996"/>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smtClean="0"/>
              <a:t>T. </a:t>
            </a:r>
            <a:r>
              <a:rPr lang="en-US" sz="1100" dirty="0" err="1" smtClean="0"/>
              <a:t>Niklander</a:t>
            </a:r>
            <a:r>
              <a:rPr lang="en-US" sz="1100" dirty="0" smtClean="0"/>
              <a:t>, How to avoid plagiarism?</a:t>
            </a:r>
          </a:p>
          <a:p>
            <a:pPr marL="228600" indent="-228600">
              <a:buAutoNum type="arabicPeriod"/>
            </a:pPr>
            <a:r>
              <a:rPr lang="en-US" sz="1100" dirty="0"/>
              <a:t>N. Smith &amp; K. </a:t>
            </a:r>
            <a:r>
              <a:rPr lang="en-US" sz="1100" dirty="0" smtClean="0"/>
              <a:t>Wren: Ethical </a:t>
            </a:r>
            <a:r>
              <a:rPr lang="en-US" sz="1100" dirty="0"/>
              <a:t>and Legal </a:t>
            </a:r>
            <a:r>
              <a:rPr lang="en-US" sz="1100" dirty="0" smtClean="0"/>
              <a:t>Aspects Part </a:t>
            </a:r>
            <a:r>
              <a:rPr lang="en-US" sz="1100" dirty="0"/>
              <a:t>2: Plagiarism—‘‘</a:t>
            </a:r>
            <a:r>
              <a:rPr lang="en-US" sz="1100" dirty="0" smtClean="0"/>
              <a:t>What Is </a:t>
            </a:r>
            <a:r>
              <a:rPr lang="en-US" sz="1100" dirty="0"/>
              <a:t>It and How Do I </a:t>
            </a:r>
            <a:r>
              <a:rPr lang="en-US" sz="1100" dirty="0" smtClean="0"/>
              <a:t>Avoid It</a:t>
            </a:r>
            <a:r>
              <a:rPr lang="en-US" sz="1100" dirty="0"/>
              <a:t>?’’. </a:t>
            </a:r>
            <a:endParaRPr lang="en-US" sz="1100" dirty="0" smtClean="0"/>
          </a:p>
          <a:p>
            <a:pPr marL="228600" indent="-228600">
              <a:buAutoNum type="arabicPeriod"/>
            </a:pPr>
            <a:r>
              <a:rPr lang="en-US" sz="1100" dirty="0"/>
              <a:t>Q. </a:t>
            </a:r>
            <a:r>
              <a:rPr lang="en-US" sz="1100" dirty="0" err="1"/>
              <a:t>Gu</a:t>
            </a:r>
            <a:r>
              <a:rPr lang="en-US" sz="1100" dirty="0"/>
              <a:t> &amp; J. </a:t>
            </a:r>
            <a:r>
              <a:rPr lang="en-US" sz="1100" dirty="0" smtClean="0"/>
              <a:t>Brooks: Beyond </a:t>
            </a:r>
            <a:r>
              <a:rPr lang="en-US" sz="1100" dirty="0"/>
              <a:t>the accusation </a:t>
            </a:r>
            <a:r>
              <a:rPr lang="en-US" sz="1100" dirty="0" smtClean="0"/>
              <a:t>of plagiarism.</a:t>
            </a:r>
          </a:p>
          <a:p>
            <a:pPr marL="228600" indent="-228600">
              <a:buAutoNum type="arabicPeriod"/>
            </a:pPr>
            <a:r>
              <a:rPr lang="en-US" sz="1100" dirty="0"/>
              <a:t>N. Imran: Electronic Media, Creativity </a:t>
            </a:r>
            <a:r>
              <a:rPr lang="en-US" sz="1100" dirty="0" smtClean="0"/>
              <a:t>and Plagiarism</a:t>
            </a:r>
            <a:r>
              <a:rPr lang="en-US" sz="1100" dirty="0"/>
              <a:t>.  </a:t>
            </a:r>
          </a:p>
        </p:txBody>
      </p:sp>
    </p:spTree>
    <p:extLst>
      <p:ext uri="{BB962C8B-B14F-4D97-AF65-F5344CB8AC3E}">
        <p14:creationId xmlns:p14="http://schemas.microsoft.com/office/powerpoint/2010/main" val="279078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plagiarism in research</a:t>
            </a:r>
          </a:p>
        </p:txBody>
      </p:sp>
      <p:sp>
        <p:nvSpPr>
          <p:cNvPr id="3" name="Content Placeholder 2"/>
          <p:cNvSpPr>
            <a:spLocks noGrp="1"/>
          </p:cNvSpPr>
          <p:nvPr>
            <p:ph idx="1"/>
          </p:nvPr>
        </p:nvSpPr>
        <p:spPr>
          <a:xfrm>
            <a:off x="457200" y="1600200"/>
            <a:ext cx="3322712" cy="4525963"/>
          </a:xfrm>
        </p:spPr>
        <p:txBody>
          <a:bodyPr>
            <a:normAutofit lnSpcReduction="10000"/>
          </a:bodyPr>
          <a:lstStyle/>
          <a:p>
            <a:r>
              <a:rPr lang="en-US" dirty="0" smtClean="0"/>
              <a:t>Method</a:t>
            </a:r>
          </a:p>
          <a:p>
            <a:pPr lvl="1"/>
            <a:r>
              <a:rPr lang="en-US" dirty="0"/>
              <a:t>how it </a:t>
            </a:r>
            <a:r>
              <a:rPr lang="en-US" dirty="0" smtClean="0"/>
              <a:t>is implemented</a:t>
            </a:r>
          </a:p>
          <a:p>
            <a:r>
              <a:rPr lang="en-US" dirty="0" smtClean="0"/>
              <a:t>Cast</a:t>
            </a:r>
          </a:p>
          <a:p>
            <a:pPr lvl="1"/>
            <a:r>
              <a:rPr lang="en-US" dirty="0"/>
              <a:t>the form </a:t>
            </a:r>
            <a:r>
              <a:rPr lang="en-US" dirty="0" smtClean="0"/>
              <a:t>of plagiarism</a:t>
            </a:r>
            <a:endParaRPr lang="en-US" dirty="0"/>
          </a:p>
          <a:p>
            <a:r>
              <a:rPr lang="en-US" dirty="0" smtClean="0"/>
              <a:t>Purpose</a:t>
            </a:r>
          </a:p>
          <a:p>
            <a:pPr lvl="1"/>
            <a:r>
              <a:rPr lang="en-US" dirty="0"/>
              <a:t>the </a:t>
            </a:r>
            <a:r>
              <a:rPr lang="en-US" dirty="0" smtClean="0"/>
              <a:t>motivation behind</a:t>
            </a:r>
            <a:endParaRPr lang="en-US" dirty="0"/>
          </a:p>
        </p:txBody>
      </p:sp>
      <p:sp>
        <p:nvSpPr>
          <p:cNvPr id="4" name="TextBox 3"/>
          <p:cNvSpPr txBox="1"/>
          <p:nvPr/>
        </p:nvSpPr>
        <p:spPr>
          <a:xfrm>
            <a:off x="4877180" y="6234837"/>
            <a:ext cx="3888432" cy="600164"/>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smtClean="0"/>
              <a:t>T. </a:t>
            </a:r>
            <a:r>
              <a:rPr lang="en-US" sz="1100" dirty="0" err="1" smtClean="0"/>
              <a:t>Niklander</a:t>
            </a:r>
            <a:r>
              <a:rPr lang="en-US" sz="1100" dirty="0" smtClean="0"/>
              <a:t>, How to avoid plagiarism?.</a:t>
            </a:r>
          </a:p>
          <a:p>
            <a:pPr marL="228600" indent="-228600">
              <a:buAutoNum type="arabicPeriod"/>
            </a:pPr>
            <a:r>
              <a:rPr lang="en-US" sz="1100" dirty="0"/>
              <a:t>N. Imran: Electronic Media, Creativity </a:t>
            </a:r>
            <a:r>
              <a:rPr lang="en-US" sz="1100" dirty="0" smtClean="0"/>
              <a:t>and Plagiarism</a:t>
            </a:r>
            <a:r>
              <a:rPr lang="en-US" sz="1100"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255425"/>
            <a:ext cx="5123089" cy="4976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2567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 detection tools</a:t>
            </a:r>
            <a:endParaRPr lang="en-US" dirty="0"/>
          </a:p>
        </p:txBody>
      </p:sp>
      <p:sp>
        <p:nvSpPr>
          <p:cNvPr id="3" name="Content Placeholder 2"/>
          <p:cNvSpPr>
            <a:spLocks noGrp="1"/>
          </p:cNvSpPr>
          <p:nvPr>
            <p:ph idx="1"/>
          </p:nvPr>
        </p:nvSpPr>
        <p:spPr/>
        <p:txBody>
          <a:bodyPr/>
          <a:lstStyle/>
          <a:p>
            <a:r>
              <a:rPr lang="en-US" dirty="0" err="1" smtClean="0"/>
              <a:t>Turnitin</a:t>
            </a:r>
            <a:endParaRPr lang="en-US" dirty="0" smtClean="0"/>
          </a:p>
          <a:p>
            <a:r>
              <a:rPr lang="en-US" dirty="0" err="1"/>
              <a:t>CrossCheck</a:t>
            </a:r>
            <a:r>
              <a:rPr lang="en-US" dirty="0"/>
              <a:t>™ Powered by </a:t>
            </a:r>
            <a:r>
              <a:rPr lang="en-US" dirty="0" err="1" smtClean="0"/>
              <a:t>iThenticate</a:t>
            </a:r>
            <a:endParaRPr lang="en-US" dirty="0" smtClean="0"/>
          </a:p>
          <a:p>
            <a:r>
              <a:rPr lang="en-US" dirty="0"/>
              <a:t>Plagiarisma.net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15298"/>
            <a:ext cx="645795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528" y="6232647"/>
            <a:ext cx="3888432" cy="430887"/>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smtClean="0"/>
              <a:t>T. </a:t>
            </a:r>
            <a:r>
              <a:rPr lang="en-US" sz="1100" dirty="0" err="1" smtClean="0"/>
              <a:t>Niklander</a:t>
            </a:r>
            <a:r>
              <a:rPr lang="en-US" sz="1100" dirty="0" smtClean="0"/>
              <a:t>, How to avoid plagiarism?.</a:t>
            </a:r>
          </a:p>
        </p:txBody>
      </p:sp>
    </p:spTree>
    <p:extLst>
      <p:ext uri="{BB962C8B-B14F-4D97-AF65-F5344CB8AC3E}">
        <p14:creationId xmlns:p14="http://schemas.microsoft.com/office/powerpoint/2010/main" val="466606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8211954" cy="498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528" y="6232647"/>
            <a:ext cx="3888432" cy="430887"/>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smtClean="0"/>
              <a:t>T. </a:t>
            </a:r>
            <a:r>
              <a:rPr lang="en-US" sz="1100" dirty="0" err="1" smtClean="0"/>
              <a:t>Niklander</a:t>
            </a:r>
            <a:r>
              <a:rPr lang="en-US" sz="1100" dirty="0" smtClean="0"/>
              <a:t>, How to avoid plagiarism?.</a:t>
            </a:r>
          </a:p>
        </p:txBody>
      </p:sp>
    </p:spTree>
    <p:extLst>
      <p:ext uri="{BB962C8B-B14F-4D97-AF65-F5344CB8AC3E}">
        <p14:creationId xmlns:p14="http://schemas.microsoft.com/office/powerpoint/2010/main" val="3334134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avoid?</a:t>
            </a:r>
            <a:endParaRPr lang="en-US" dirty="0"/>
          </a:p>
        </p:txBody>
      </p:sp>
      <p:sp>
        <p:nvSpPr>
          <p:cNvPr id="3" name="Content Placeholder 2"/>
          <p:cNvSpPr>
            <a:spLocks noGrp="1"/>
          </p:cNvSpPr>
          <p:nvPr>
            <p:ph idx="1"/>
          </p:nvPr>
        </p:nvSpPr>
        <p:spPr>
          <a:xfrm>
            <a:off x="457200" y="1556792"/>
            <a:ext cx="8229600" cy="4525963"/>
          </a:xfrm>
        </p:spPr>
        <p:txBody>
          <a:bodyPr>
            <a:normAutofit/>
          </a:bodyPr>
          <a:lstStyle/>
          <a:p>
            <a:pPr algn="just"/>
            <a:r>
              <a:rPr lang="en-US" dirty="0"/>
              <a:t>“Avoiding plagiarism does not need </a:t>
            </a:r>
            <a:r>
              <a:rPr lang="en-US" dirty="0" smtClean="0"/>
              <a:t>to be </a:t>
            </a:r>
            <a:r>
              <a:rPr lang="en-US" dirty="0"/>
              <a:t>difficult or require an </a:t>
            </a:r>
            <a:r>
              <a:rPr lang="en-US" dirty="0" smtClean="0"/>
              <a:t>in-depth knowledge </a:t>
            </a:r>
            <a:r>
              <a:rPr lang="en-US" dirty="0"/>
              <a:t>of copyright law</a:t>
            </a:r>
            <a:r>
              <a:rPr lang="en-US" dirty="0" smtClean="0"/>
              <a:t>.” (</a:t>
            </a:r>
            <a:r>
              <a:rPr lang="en-US" dirty="0" err="1"/>
              <a:t>Smith&amp;Wren</a:t>
            </a:r>
            <a:r>
              <a:rPr lang="en-US" dirty="0"/>
              <a:t> 2010</a:t>
            </a:r>
            <a:r>
              <a:rPr lang="en-US" dirty="0" smtClean="0"/>
              <a:t>)</a:t>
            </a:r>
          </a:p>
          <a:p>
            <a:pPr algn="just"/>
            <a:r>
              <a:rPr lang="en-US" dirty="0" smtClean="0"/>
              <a:t>Use proper referencing</a:t>
            </a:r>
          </a:p>
          <a:p>
            <a:pPr algn="just"/>
            <a:r>
              <a:rPr lang="en-US" dirty="0" smtClean="0"/>
              <a:t>Paraphrase properly</a:t>
            </a:r>
          </a:p>
          <a:p>
            <a:pPr algn="just"/>
            <a:r>
              <a:rPr lang="en-US" dirty="0" smtClean="0"/>
              <a:t>Summarize in own voice (with citation)</a:t>
            </a:r>
          </a:p>
          <a:p>
            <a:pPr algn="just"/>
            <a:r>
              <a:rPr lang="en-US" dirty="0" smtClean="0"/>
              <a:t>Understand the source </a:t>
            </a:r>
            <a:r>
              <a:rPr lang="en-US" dirty="0"/>
              <a:t>information (Imran 2010</a:t>
            </a:r>
            <a:r>
              <a:rPr lang="en-US" dirty="0" smtClean="0"/>
              <a:t>)</a:t>
            </a:r>
            <a:endParaRPr lang="en-US" dirty="0"/>
          </a:p>
        </p:txBody>
      </p:sp>
      <p:sp>
        <p:nvSpPr>
          <p:cNvPr id="4" name="TextBox 3"/>
          <p:cNvSpPr txBox="1"/>
          <p:nvPr/>
        </p:nvSpPr>
        <p:spPr>
          <a:xfrm>
            <a:off x="4877180" y="5754301"/>
            <a:ext cx="3888432" cy="938719"/>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smtClean="0"/>
              <a:t>T. </a:t>
            </a:r>
            <a:r>
              <a:rPr lang="en-US" sz="1100" dirty="0" err="1" smtClean="0"/>
              <a:t>Niklander</a:t>
            </a:r>
            <a:r>
              <a:rPr lang="en-US" sz="1100" dirty="0" smtClean="0"/>
              <a:t>, How to avoid plagiarism?</a:t>
            </a:r>
          </a:p>
          <a:p>
            <a:pPr marL="228600" indent="-228600">
              <a:buAutoNum type="arabicPeriod"/>
            </a:pPr>
            <a:r>
              <a:rPr lang="en-US" sz="1100" dirty="0"/>
              <a:t>N. Smith &amp; K. </a:t>
            </a:r>
            <a:r>
              <a:rPr lang="en-US" sz="1100" dirty="0" smtClean="0"/>
              <a:t>Wren: Ethical </a:t>
            </a:r>
            <a:r>
              <a:rPr lang="en-US" sz="1100" dirty="0"/>
              <a:t>and Legal </a:t>
            </a:r>
            <a:r>
              <a:rPr lang="en-US" sz="1100" dirty="0" smtClean="0"/>
              <a:t>Aspects Part </a:t>
            </a:r>
            <a:r>
              <a:rPr lang="en-US" sz="1100" dirty="0"/>
              <a:t>2: Plagiarism—‘‘</a:t>
            </a:r>
            <a:r>
              <a:rPr lang="en-US" sz="1100" dirty="0" smtClean="0"/>
              <a:t>What Is </a:t>
            </a:r>
            <a:r>
              <a:rPr lang="en-US" sz="1100" dirty="0"/>
              <a:t>It and How Do I </a:t>
            </a:r>
            <a:r>
              <a:rPr lang="en-US" sz="1100" dirty="0" smtClean="0"/>
              <a:t>Avoid It</a:t>
            </a:r>
            <a:r>
              <a:rPr lang="en-US" sz="1100" dirty="0"/>
              <a:t>?’’. </a:t>
            </a:r>
            <a:endParaRPr lang="en-US" sz="1100" dirty="0" smtClean="0"/>
          </a:p>
          <a:p>
            <a:pPr marL="228600" indent="-228600">
              <a:buAutoNum type="arabicPeriod"/>
            </a:pPr>
            <a:r>
              <a:rPr lang="en-US" sz="1100" dirty="0" smtClean="0"/>
              <a:t>N</a:t>
            </a:r>
            <a:r>
              <a:rPr lang="en-US" sz="1100" dirty="0"/>
              <a:t>. Imran: Electronic Media, Creativity </a:t>
            </a:r>
            <a:r>
              <a:rPr lang="en-US" sz="1100" dirty="0" smtClean="0"/>
              <a:t>and Plagiarism</a:t>
            </a:r>
            <a:r>
              <a:rPr lang="en-US" sz="1100" dirty="0"/>
              <a:t>.  </a:t>
            </a:r>
          </a:p>
        </p:txBody>
      </p:sp>
    </p:spTree>
    <p:extLst>
      <p:ext uri="{BB962C8B-B14F-4D97-AF65-F5344CB8AC3E}">
        <p14:creationId xmlns:p14="http://schemas.microsoft.com/office/powerpoint/2010/main" val="2135779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 to Plagiarism and How to Prevent It*</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80" y="1484784"/>
            <a:ext cx="7560840" cy="49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23180" y="6432856"/>
            <a:ext cx="3888432" cy="261610"/>
          </a:xfrm>
          <a:prstGeom prst="rect">
            <a:avLst/>
          </a:prstGeom>
          <a:noFill/>
        </p:spPr>
        <p:txBody>
          <a:bodyPr wrap="square" rtlCol="0">
            <a:spAutoFit/>
          </a:bodyPr>
          <a:lstStyle/>
          <a:p>
            <a:r>
              <a:rPr lang="en-US" sz="1100" dirty="0"/>
              <a:t>Source: Ethics in Research &amp; </a:t>
            </a:r>
            <a:r>
              <a:rPr lang="en-US" sz="1100" dirty="0" smtClean="0"/>
              <a:t>Publication, Elsevier </a:t>
            </a:r>
            <a:endParaRPr lang="en-US" sz="1100" dirty="0"/>
          </a:p>
        </p:txBody>
      </p:sp>
    </p:spTree>
    <p:extLst>
      <p:ext uri="{BB962C8B-B14F-4D97-AF65-F5344CB8AC3E}">
        <p14:creationId xmlns:p14="http://schemas.microsoft.com/office/powerpoint/2010/main" val="911217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Paraphrases–Unsuccessful and Successful</a:t>
            </a:r>
          </a:p>
        </p:txBody>
      </p:sp>
      <p:sp>
        <p:nvSpPr>
          <p:cNvPr id="3" name="Content Placeholder 2"/>
          <p:cNvSpPr>
            <a:spLocks noGrp="1"/>
          </p:cNvSpPr>
          <p:nvPr>
            <p:ph idx="1"/>
          </p:nvPr>
        </p:nvSpPr>
        <p:spPr/>
        <p:txBody>
          <a:bodyPr/>
          <a:lstStyle/>
          <a:p>
            <a:r>
              <a:rPr lang="en-US" dirty="0"/>
              <a:t>Paraphrasing is often defined as putting a passage from </a:t>
            </a:r>
            <a:r>
              <a:rPr lang="en-US" dirty="0" err="1"/>
              <a:t>anauthor</a:t>
            </a:r>
            <a:r>
              <a:rPr lang="en-US" dirty="0"/>
              <a:t> into “your own words</a:t>
            </a:r>
            <a:r>
              <a:rPr lang="en-US" dirty="0" smtClean="0"/>
              <a:t>.”</a:t>
            </a:r>
          </a:p>
          <a:p>
            <a:endParaRPr lang="en-US" dirty="0"/>
          </a:p>
        </p:txBody>
      </p:sp>
      <p:sp>
        <p:nvSpPr>
          <p:cNvPr id="4" name="TextBox 3"/>
          <p:cNvSpPr txBox="1"/>
          <p:nvPr/>
        </p:nvSpPr>
        <p:spPr>
          <a:xfrm>
            <a:off x="4901742" y="6309320"/>
            <a:ext cx="3888432" cy="430887"/>
          </a:xfrm>
          <a:prstGeom prst="rect">
            <a:avLst/>
          </a:prstGeom>
          <a:noFill/>
        </p:spPr>
        <p:txBody>
          <a:bodyPr wrap="square" rtlCol="0">
            <a:spAutoFit/>
          </a:bodyPr>
          <a:lstStyle/>
          <a:p>
            <a:r>
              <a:rPr lang="en-US" sz="1100" dirty="0"/>
              <a:t>Source: </a:t>
            </a:r>
            <a:endParaRPr lang="en-US" sz="1100" dirty="0" smtClean="0"/>
          </a:p>
          <a:p>
            <a:pPr marL="228600" indent="-228600">
              <a:buAutoNum type="arabicPeriod"/>
            </a:pPr>
            <a:r>
              <a:rPr lang="en-US" sz="1100" dirty="0"/>
              <a:t>The Writing Center, 6171 White Hall, UW-Madison</a:t>
            </a:r>
          </a:p>
        </p:txBody>
      </p:sp>
    </p:spTree>
    <p:extLst>
      <p:ext uri="{BB962C8B-B14F-4D97-AF65-F5344CB8AC3E}">
        <p14:creationId xmlns:p14="http://schemas.microsoft.com/office/powerpoint/2010/main" val="2318024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1388</Words>
  <Application>Microsoft Office PowerPoint</Application>
  <PresentationFormat>On-screen Show (4:3)</PresentationFormat>
  <Paragraphs>118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Brush Script MT</vt:lpstr>
      <vt:lpstr>Calibri</vt:lpstr>
      <vt:lpstr>Wingdings</vt:lpstr>
      <vt:lpstr>Office Theme</vt:lpstr>
      <vt:lpstr>Menghindari Plagiasi dan Menuliskan Sitasi dengan Baik</vt:lpstr>
      <vt:lpstr>Plagiarism: high amongst ethics issues</vt:lpstr>
      <vt:lpstr>Plagiarism definition</vt:lpstr>
      <vt:lpstr>Types of plagiarism in research</vt:lpstr>
      <vt:lpstr>Plagiarism detection tools</vt:lpstr>
      <vt:lpstr>PowerPoint Presentation</vt:lpstr>
      <vt:lpstr>How to avoid?</vt:lpstr>
      <vt:lpstr>Guide to Plagiarism and How to Prevent It*</vt:lpstr>
      <vt:lpstr>Paraphrases–Unsuccessful and Successful</vt:lpstr>
      <vt:lpstr>PowerPoint Presentation</vt:lpstr>
      <vt:lpstr>How to Paraphrase</vt:lpstr>
      <vt:lpstr>Methods of Paraphrasing</vt:lpstr>
      <vt:lpstr>Using Direct Quotations</vt:lpstr>
      <vt:lpstr>Punctuation with Quotation Marks</vt:lpstr>
      <vt:lpstr>Key points</vt:lpstr>
      <vt:lpstr>Some Useful Sources</vt:lpstr>
      <vt:lpstr>Correct citation is key</vt:lpstr>
      <vt:lpstr>Citation</vt:lpstr>
      <vt:lpstr>Citation</vt:lpstr>
      <vt:lpstr>Citation</vt:lpstr>
      <vt:lpstr>Referencing your sources</vt:lpstr>
      <vt:lpstr>The Best Online Bibliography and Citation Tools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Burhan</cp:lastModifiedBy>
  <cp:revision>22</cp:revision>
  <dcterms:created xsi:type="dcterms:W3CDTF">2015-11-16T09:08:50Z</dcterms:created>
  <dcterms:modified xsi:type="dcterms:W3CDTF">2015-11-26T01:32:46Z</dcterms:modified>
</cp:coreProperties>
</file>